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4" r:id="rId2"/>
    <p:sldMasterId id="2147483719" r:id="rId3"/>
  </p:sldMasterIdLst>
  <p:sldIdLst>
    <p:sldId id="256" r:id="rId4"/>
    <p:sldId id="257" r:id="rId5"/>
    <p:sldId id="259" r:id="rId6"/>
    <p:sldId id="258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61A39D-5F1B-4E16-A04F-61666033AEA3}">
          <p14:sldIdLst>
            <p14:sldId id="256"/>
          </p14:sldIdLst>
        </p14:section>
        <p14:section name="What is Source Memory" id="{772036EE-02DE-4CD0-A781-4F2F9B697F41}">
          <p14:sldIdLst>
            <p14:sldId id="257"/>
            <p14:sldId id="259"/>
          </p14:sldIdLst>
        </p14:section>
        <p14:section name="Threshold" id="{E6DD0DE6-93DC-4095-A1B2-F807B8B1ED20}">
          <p14:sldIdLst>
            <p14:sldId id="258"/>
          </p14:sldIdLst>
        </p14:section>
        <p14:section name="Recognition" id="{2E292AC0-7BC4-448C-8B92-5FBD60FE9186}">
          <p14:sldIdLst>
            <p14:sldId id="260"/>
          </p14:sldIdLst>
        </p14:section>
        <p14:section name="Task" id="{6CF4B422-DA90-4008-ABA4-4E2CA8D907C5}">
          <p14:sldIdLst>
            <p14:sldId id="261"/>
          </p14:sldIdLst>
        </p14:section>
        <p14:section name="Finding" id="{21A76E62-F674-4272-8CD8-5CED56FC443C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69024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77096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776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966275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1540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4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02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3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553157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163147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03254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0508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9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42776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150865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03161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05627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608289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32129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22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85419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58458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60610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74370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22555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40324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102608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8898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835134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5852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248591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8114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48260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32956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33625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651683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24229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02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861437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7/02/2019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2489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7/02/2019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000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7/02/2019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8805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7/02/2019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203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986175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991626035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372994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925396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43367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9846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65076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2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565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78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43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853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7FBFA2-714E-4A0B-8DDB-66050F707ECC}" type="datetimeFigureOut">
              <a:rPr lang="en-US" smtClean="0"/>
              <a:t>07-Feb-19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0FCD94D-8513-4287-B388-A7BB1A2F9E34}" type="slidenum">
              <a:rPr lang="en-US" smtClean="0"/>
              <a:t>‹#›</a:t>
            </a:fld>
            <a:endParaRPr lang="en-US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1177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67286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7/02/2019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4056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E5AECD-44C6-47B5-BAF6-D089B7C716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4801" y="4636684"/>
            <a:ext cx="2824180" cy="707231"/>
          </a:xfrm>
        </p:spPr>
        <p:txBody>
          <a:bodyPr/>
          <a:lstStyle/>
          <a:p>
            <a:r>
              <a:rPr lang="en-US" dirty="0"/>
              <a:t>Jason Zhou</a:t>
            </a:r>
          </a:p>
          <a:p>
            <a:endParaRPr lang="en-US" dirty="0"/>
          </a:p>
        </p:txBody>
      </p:sp>
      <p:pic>
        <p:nvPicPr>
          <p:cNvPr id="20" name="Picture Placeholder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5AC9F39-A950-40DD-988C-DF7975C5D69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8" b="18888"/>
          <a:stretch>
            <a:fillRect/>
          </a:stretch>
        </p:blipFill>
        <p:spPr>
          <a:xfrm>
            <a:off x="375050" y="5410207"/>
            <a:ext cx="1454741" cy="923925"/>
          </a:xfrm>
        </p:spPr>
      </p:pic>
      <p:pic>
        <p:nvPicPr>
          <p:cNvPr id="22" name="Picture Placeholder 2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58B3F52-299F-423C-BA4A-297B7EBF21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6" b="18266"/>
          <a:stretch>
            <a:fillRect/>
          </a:stretch>
        </p:blipFill>
        <p:spPr/>
      </p:pic>
      <p:pic>
        <p:nvPicPr>
          <p:cNvPr id="24" name="Picture Placeholder 23" descr="A silhouette of a person&#10;&#10;Description automatically generated">
            <a:extLst>
              <a:ext uri="{FF2B5EF4-FFF2-40B4-BE49-F238E27FC236}">
                <a16:creationId xmlns:a16="http://schemas.microsoft.com/office/drawing/2014/main" id="{86F2EFB7-346A-43B1-ACFC-9917509688B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6" b="18266"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FE28FD4-D07A-4C0D-A60E-9EF7C83D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33326"/>
            <a:ext cx="9144000" cy="2156893"/>
          </a:xfrm>
        </p:spPr>
        <p:txBody>
          <a:bodyPr/>
          <a:lstStyle/>
          <a:p>
            <a:pPr algn="ctr"/>
            <a:r>
              <a:rPr lang="en-US" dirty="0"/>
              <a:t>Source Memory for Recognised Items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71D3055-64D6-4BCF-8CC0-DE4AA32355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flipV="1">
            <a:off x="1" y="4570393"/>
            <a:ext cx="3469874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164AAC51-962B-4334-A5D4-F4B1A9AA29EC}"/>
              </a:ext>
            </a:extLst>
          </p:cNvPr>
          <p:cNvSpPr txBox="1">
            <a:spLocks/>
          </p:cNvSpPr>
          <p:nvPr/>
        </p:nvSpPr>
        <p:spPr>
          <a:xfrm>
            <a:off x="337995" y="6385885"/>
            <a:ext cx="1203352" cy="381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Adam </a:t>
            </a:r>
            <a:r>
              <a:rPr lang="en-US" dirty="0" err="1"/>
              <a:t>Osth</a:t>
            </a:r>
            <a:endParaRPr lang="en-US" dirty="0"/>
          </a:p>
          <a:p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B3E1491-A557-4739-BF8D-35A7FF2217C7}"/>
              </a:ext>
            </a:extLst>
          </p:cNvPr>
          <p:cNvSpPr txBox="1">
            <a:spLocks/>
          </p:cNvSpPr>
          <p:nvPr/>
        </p:nvSpPr>
        <p:spPr>
          <a:xfrm>
            <a:off x="1950448" y="6400425"/>
            <a:ext cx="1203352" cy="381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Simon Lilburn</a:t>
            </a:r>
          </a:p>
          <a:p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990848CD-348D-4A2E-A2A6-5FA696472E79}"/>
              </a:ext>
            </a:extLst>
          </p:cNvPr>
          <p:cNvSpPr txBox="1">
            <a:spLocks/>
          </p:cNvSpPr>
          <p:nvPr/>
        </p:nvSpPr>
        <p:spPr>
          <a:xfrm>
            <a:off x="3478981" y="6385885"/>
            <a:ext cx="1203352" cy="381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Philip Smith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9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CC3E1-7407-4940-B481-485A22D5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Memory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E9816-D16E-4619-9D47-2738E40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842" y="2295194"/>
            <a:ext cx="4228158" cy="3343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FF4C47-B255-42EC-B205-9FD9B994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66" y="2295194"/>
            <a:ext cx="4662425" cy="33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0F0FEB-95BD-4B65-82EF-A261D29C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Memory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7CE6F9-3CD5-4B64-8306-440A54FB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25" y="1531938"/>
            <a:ext cx="8466138" cy="43767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Recognition and Source Memory in Aging Populations</a:t>
            </a:r>
          </a:p>
          <a:p>
            <a:pPr lvl="2">
              <a:lnSpc>
                <a:spcPct val="150000"/>
              </a:lnSpc>
            </a:pPr>
            <a:r>
              <a:rPr lang="en-AU" sz="2800" dirty="0"/>
              <a:t>Howard, Bessette-Symons, Zhang and Hoyer (2006)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3200" dirty="0"/>
              <a:t>Mapping Neural Activation for Source Retrieval</a:t>
            </a:r>
          </a:p>
          <a:p>
            <a:pPr lvl="2">
              <a:lnSpc>
                <a:spcPct val="150000"/>
              </a:lnSpc>
            </a:pPr>
            <a:r>
              <a:rPr lang="en-AU" sz="2800" dirty="0"/>
              <a:t>Rugg, Fletcher, Chua and Dolan (1999)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99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4AEEA-21FF-4CCD-ABEA-3D974B592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 response in continuous source memory task appears to be comprised of two components.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7639E6-B273-4D2D-8EF8-874F96FF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Components in Response</a:t>
            </a:r>
          </a:p>
        </p:txBody>
      </p:sp>
    </p:spTree>
    <p:extLst>
      <p:ext uri="{BB962C8B-B14F-4D97-AF65-F5344CB8AC3E}">
        <p14:creationId xmlns:p14="http://schemas.microsoft.com/office/powerpoint/2010/main" val="213137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90DF0F-00DD-4C9C-BB25-E23314EB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3F73A7-D1C3-46B7-97E7-E809856D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5104FE-F1B6-4970-9010-DDFFCFAA8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3D4D3-786B-4F83-9594-FCA352DD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1F3198E-59E6-47AA-88CB-058E73BBC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392659"/>
            <a:ext cx="5228090" cy="522809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9C5648-DD7A-4087-8759-B73B4A47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615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3030</TotalTime>
  <Words>69</Words>
  <Application>Microsoft Office PowerPoint</Application>
  <PresentationFormat>On-screen Show (4:3)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Source Memory</vt:lpstr>
      <vt:lpstr>Source Memory</vt:lpstr>
      <vt:lpstr>Two Components in Response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Zhou</dc:creator>
  <cp:lastModifiedBy>Jason Zhou</cp:lastModifiedBy>
  <cp:revision>7</cp:revision>
  <dcterms:created xsi:type="dcterms:W3CDTF">2019-02-06T02:55:37Z</dcterms:created>
  <dcterms:modified xsi:type="dcterms:W3CDTF">2019-02-08T05:51:07Z</dcterms:modified>
</cp:coreProperties>
</file>